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custom-properties+xml" PartName="/docProps/custom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</p:sldIdLst>
  <p:sldSz cy="6858000" cx="9144000"/>
  <p:notesSz cx="6759575" cy="98679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11" roundtripDataSignature="AMtx7mhR3iK7N3UNFZYnpUIser4KfNnY1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11" Type="http://customschemas.google.com/relationships/presentationmetadata" Target="metadata"/><Relationship Id="rId10" Type="http://schemas.openxmlformats.org/officeDocument/2006/relationships/slide" Target="slides/slide5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26800" y="740075"/>
            <a:ext cx="4506600" cy="37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75950" y="4687250"/>
            <a:ext cx="5407650" cy="44405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:notes"/>
          <p:cNvSpPr txBox="1"/>
          <p:nvPr>
            <p:ph idx="1" type="body"/>
          </p:nvPr>
        </p:nvSpPr>
        <p:spPr>
          <a:xfrm>
            <a:off x="675950" y="4687250"/>
            <a:ext cx="5407650" cy="44405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1:notes"/>
          <p:cNvSpPr/>
          <p:nvPr>
            <p:ph idx="2" type="sldImg"/>
          </p:nvPr>
        </p:nvSpPr>
        <p:spPr>
          <a:xfrm>
            <a:off x="1126800" y="740075"/>
            <a:ext cx="4506600" cy="37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:notes"/>
          <p:cNvSpPr txBox="1"/>
          <p:nvPr>
            <p:ph idx="1" type="body"/>
          </p:nvPr>
        </p:nvSpPr>
        <p:spPr>
          <a:xfrm>
            <a:off x="675950" y="4687250"/>
            <a:ext cx="5407650" cy="44405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2:notes"/>
          <p:cNvSpPr/>
          <p:nvPr>
            <p:ph idx="2" type="sldImg"/>
          </p:nvPr>
        </p:nvSpPr>
        <p:spPr>
          <a:xfrm>
            <a:off x="1126800" y="740075"/>
            <a:ext cx="4506600" cy="37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:notes"/>
          <p:cNvSpPr txBox="1"/>
          <p:nvPr>
            <p:ph idx="1" type="body"/>
          </p:nvPr>
        </p:nvSpPr>
        <p:spPr>
          <a:xfrm>
            <a:off x="675950" y="4687250"/>
            <a:ext cx="5407650" cy="44405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3:notes"/>
          <p:cNvSpPr/>
          <p:nvPr>
            <p:ph idx="2" type="sldImg"/>
          </p:nvPr>
        </p:nvSpPr>
        <p:spPr>
          <a:xfrm>
            <a:off x="1126800" y="740075"/>
            <a:ext cx="4506600" cy="37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:notes"/>
          <p:cNvSpPr txBox="1"/>
          <p:nvPr>
            <p:ph idx="1" type="body"/>
          </p:nvPr>
        </p:nvSpPr>
        <p:spPr>
          <a:xfrm>
            <a:off x="675950" y="4687250"/>
            <a:ext cx="5407650" cy="44405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4:notes"/>
          <p:cNvSpPr/>
          <p:nvPr>
            <p:ph idx="2" type="sldImg"/>
          </p:nvPr>
        </p:nvSpPr>
        <p:spPr>
          <a:xfrm>
            <a:off x="1126800" y="740075"/>
            <a:ext cx="4506600" cy="37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5:notes"/>
          <p:cNvSpPr txBox="1"/>
          <p:nvPr>
            <p:ph idx="1" type="body"/>
          </p:nvPr>
        </p:nvSpPr>
        <p:spPr>
          <a:xfrm>
            <a:off x="675950" y="4687250"/>
            <a:ext cx="5407650" cy="44405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5:notes"/>
          <p:cNvSpPr/>
          <p:nvPr>
            <p:ph idx="2" type="sldImg"/>
          </p:nvPr>
        </p:nvSpPr>
        <p:spPr>
          <a:xfrm>
            <a:off x="1126800" y="740075"/>
            <a:ext cx="4506600" cy="37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4"/>
          <p:cNvSpPr txBox="1"/>
          <p:nvPr>
            <p:ph idx="10" type="dt"/>
          </p:nvPr>
        </p:nvSpPr>
        <p:spPr>
          <a:xfrm>
            <a:off x="457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34"/>
          <p:cNvSpPr txBox="1"/>
          <p:nvPr>
            <p:ph idx="11" type="ftr"/>
          </p:nvPr>
        </p:nvSpPr>
        <p:spPr>
          <a:xfrm>
            <a:off x="3124200" y="6245225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34"/>
          <p:cNvSpPr txBox="1"/>
          <p:nvPr>
            <p:ph idx="12" type="sldNum"/>
          </p:nvPr>
        </p:nvSpPr>
        <p:spPr>
          <a:xfrm>
            <a:off x="6553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33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33"/>
          <p:cNvSpPr txBox="1"/>
          <p:nvPr>
            <p:ph idx="10" type="dt"/>
          </p:nvPr>
        </p:nvSpPr>
        <p:spPr>
          <a:xfrm>
            <a:off x="457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33"/>
          <p:cNvSpPr txBox="1"/>
          <p:nvPr>
            <p:ph idx="11" type="ftr"/>
          </p:nvPr>
        </p:nvSpPr>
        <p:spPr>
          <a:xfrm>
            <a:off x="3124200" y="6245225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33"/>
          <p:cNvSpPr txBox="1"/>
          <p:nvPr>
            <p:ph idx="12" type="sldNum"/>
          </p:nvPr>
        </p:nvSpPr>
        <p:spPr>
          <a:xfrm>
            <a:off x="6553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5" Type="http://schemas.openxmlformats.org/officeDocument/2006/relationships/image" Target="../media/image8.png"/><Relationship Id="rId6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6.png"/><Relationship Id="rId7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21.png"/><Relationship Id="rId10" Type="http://schemas.openxmlformats.org/officeDocument/2006/relationships/image" Target="../media/image12.png"/><Relationship Id="rId9" Type="http://schemas.openxmlformats.org/officeDocument/2006/relationships/image" Target="../media/image22.png"/><Relationship Id="rId5" Type="http://schemas.openxmlformats.org/officeDocument/2006/relationships/image" Target="../media/image20.png"/><Relationship Id="rId6" Type="http://schemas.openxmlformats.org/officeDocument/2006/relationships/image" Target="../media/image10.png"/><Relationship Id="rId7" Type="http://schemas.openxmlformats.org/officeDocument/2006/relationships/image" Target="../media/image4.png"/><Relationship Id="rId8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4.png"/><Relationship Id="rId6" Type="http://schemas.openxmlformats.org/officeDocument/2006/relationships/image" Target="../media/image17.png"/><Relationship Id="rId7" Type="http://schemas.openxmlformats.org/officeDocument/2006/relationships/image" Target="../media/image13.png"/><Relationship Id="rId8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nmetau.edu.ua/ua/mdiv/i2016/p3653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"/>
          <p:cNvSpPr txBox="1"/>
          <p:nvPr/>
        </p:nvSpPr>
        <p:spPr>
          <a:xfrm>
            <a:off x="431800" y="2636837"/>
            <a:ext cx="8351837" cy="2698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0" name="Google Shape;20;p1"/>
          <p:cNvSpPr txBox="1"/>
          <p:nvPr/>
        </p:nvSpPr>
        <p:spPr>
          <a:xfrm>
            <a:off x="1393025" y="2373300"/>
            <a:ext cx="6603300" cy="42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lang="en-US" sz="2400">
                <a:latin typeface="Times New Roman"/>
                <a:ea typeface="Times New Roman"/>
                <a:cs typeface="Times New Roman"/>
                <a:sym typeface="Times New Roman"/>
              </a:rPr>
              <a:t>Кафедра перекладу та іноземних мов</a:t>
            </a:r>
            <a:endParaRPr b="1"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lang="en-US" sz="2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lang="en-US" sz="2400">
                <a:latin typeface="Times New Roman"/>
                <a:ea typeface="Times New Roman"/>
                <a:cs typeface="Times New Roman"/>
                <a:sym typeface="Times New Roman"/>
              </a:rPr>
              <a:t>Національної металургійної академії України</a:t>
            </a:r>
            <a:endParaRPr b="1"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lang="en-US" sz="2400">
                <a:latin typeface="Times New Roman"/>
                <a:ea typeface="Times New Roman"/>
                <a:cs typeface="Times New Roman"/>
                <a:sym typeface="Times New Roman"/>
              </a:rPr>
              <a:t>у м. Дніпро</a:t>
            </a:r>
            <a:endParaRPr b="1"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lang="en-US" sz="2400">
                <a:latin typeface="Times New Roman"/>
                <a:ea typeface="Times New Roman"/>
                <a:cs typeface="Times New Roman"/>
                <a:sym typeface="Times New Roman"/>
              </a:rPr>
              <a:t>запрошує абітурієнтів</a:t>
            </a:r>
            <a:endParaRPr b="1"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lang="en-US" sz="2400">
                <a:latin typeface="Times New Roman"/>
                <a:ea typeface="Times New Roman"/>
                <a:cs typeface="Times New Roman"/>
                <a:sym typeface="Times New Roman"/>
              </a:rPr>
              <a:t>на навчання за освітньою програмою</a:t>
            </a:r>
            <a:endParaRPr b="1"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1"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lang="en-US" sz="3300">
                <a:latin typeface="Times New Roman"/>
                <a:ea typeface="Times New Roman"/>
                <a:cs typeface="Times New Roman"/>
                <a:sym typeface="Times New Roman"/>
              </a:rPr>
              <a:t>“Переклад з англійської мови”</a:t>
            </a:r>
            <a:endParaRPr b="1" sz="3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1"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lang="en-US" sz="2400">
                <a:latin typeface="Times New Roman"/>
                <a:ea typeface="Times New Roman"/>
                <a:cs typeface="Times New Roman"/>
                <a:sym typeface="Times New Roman"/>
              </a:rPr>
              <a:t>за спеціальністю 035 Філологія</a:t>
            </a:r>
            <a:endParaRPr b="1"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lang="en-US" sz="2400">
                <a:latin typeface="Times New Roman"/>
                <a:ea typeface="Times New Roman"/>
                <a:cs typeface="Times New Roman"/>
                <a:sym typeface="Times New Roman"/>
              </a:rPr>
              <a:t>перший (бакалаврський) рівень</a:t>
            </a:r>
            <a:endParaRPr b="1"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" name="Google Shape;21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6415" y="137350"/>
            <a:ext cx="2016517" cy="2066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0001" id="22" name="Google Shape;22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08872" y="461300"/>
            <a:ext cx="2551325" cy="1912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-1"/>
            <a:ext cx="2551326" cy="237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1"/>
          <p:cNvPicPr preferRelativeResize="0"/>
          <p:nvPr/>
        </p:nvPicPr>
        <p:blipFill rotWithShape="1">
          <a:blip r:embed="rId6">
            <a:alphaModFix/>
          </a:blip>
          <a:srcRect b="0" l="50404" r="0" t="0"/>
          <a:stretch/>
        </p:blipFill>
        <p:spPr>
          <a:xfrm rot="2293277">
            <a:off x="7423943" y="4371099"/>
            <a:ext cx="1454889" cy="71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1"/>
          <p:cNvPicPr preferRelativeResize="0"/>
          <p:nvPr/>
        </p:nvPicPr>
        <p:blipFill rotWithShape="1">
          <a:blip r:embed="rId6">
            <a:alphaModFix/>
          </a:blip>
          <a:srcRect b="0" l="0" r="49438" t="-34535"/>
          <a:stretch/>
        </p:blipFill>
        <p:spPr>
          <a:xfrm rot="-2700022">
            <a:off x="211310" y="4496537"/>
            <a:ext cx="1420430" cy="950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2"/>
          <p:cNvPicPr preferRelativeResize="0"/>
          <p:nvPr/>
        </p:nvPicPr>
        <p:blipFill rotWithShape="1">
          <a:blip r:embed="rId3">
            <a:alphaModFix/>
          </a:blip>
          <a:srcRect b="0" l="0" r="0" t="29483"/>
          <a:stretch/>
        </p:blipFill>
        <p:spPr>
          <a:xfrm>
            <a:off x="0" y="4899325"/>
            <a:ext cx="3675600" cy="161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400" y="107275"/>
            <a:ext cx="2752725" cy="206692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2"/>
          <p:cNvSpPr txBox="1"/>
          <p:nvPr/>
        </p:nvSpPr>
        <p:spPr>
          <a:xfrm>
            <a:off x="3143250" y="219350"/>
            <a:ext cx="4376400" cy="16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latin typeface="Times New Roman"/>
                <a:ea typeface="Times New Roman"/>
                <a:cs typeface="Times New Roman"/>
                <a:sym typeface="Times New Roman"/>
              </a:rPr>
              <a:t>ОБИРАЮЧИ НАШУ СПЕЦІАЛЬНІСТЬ,</a:t>
            </a:r>
            <a:endParaRPr b="1" sz="2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latin typeface="Times New Roman"/>
                <a:ea typeface="Times New Roman"/>
                <a:cs typeface="Times New Roman"/>
                <a:sym typeface="Times New Roman"/>
              </a:rPr>
              <a:t>ВИ ГАРАНТОВАНО ОТРИМАЄТЕ:</a:t>
            </a:r>
            <a:endParaRPr b="1" sz="2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-"/>
            </a:pPr>
            <a:r>
              <a:rPr b="1" lang="en-US" sz="2100">
                <a:latin typeface="Times New Roman"/>
                <a:ea typeface="Times New Roman"/>
                <a:cs typeface="Times New Roman"/>
                <a:sym typeface="Times New Roman"/>
              </a:rPr>
              <a:t>актуальну</a:t>
            </a:r>
            <a:endParaRPr b="1"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latin typeface="Times New Roman"/>
                <a:ea typeface="Times New Roman"/>
                <a:cs typeface="Times New Roman"/>
                <a:sym typeface="Times New Roman"/>
              </a:rPr>
              <a:t> конкурентоспроможну</a:t>
            </a:r>
            <a:endParaRPr b="1"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latin typeface="Times New Roman"/>
                <a:ea typeface="Times New Roman"/>
                <a:cs typeface="Times New Roman"/>
                <a:sym typeface="Times New Roman"/>
              </a:rPr>
              <a:t> професію перекладача</a:t>
            </a:r>
            <a:endParaRPr b="1" sz="2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3" name="Google Shape;33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93399" y="107275"/>
            <a:ext cx="1579150" cy="1618618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2"/>
          <p:cNvSpPr txBox="1"/>
          <p:nvPr/>
        </p:nvSpPr>
        <p:spPr>
          <a:xfrm>
            <a:off x="5467213" y="3305675"/>
            <a:ext cx="3675600" cy="14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Times New Roman"/>
              <a:buChar char="-"/>
            </a:pPr>
            <a:r>
              <a:rPr b="1" i="1" lang="en-US" sz="2000">
                <a:latin typeface="Times New Roman"/>
                <a:ea typeface="Times New Roman"/>
                <a:cs typeface="Times New Roman"/>
                <a:sym typeface="Times New Roman"/>
              </a:rPr>
              <a:t>ґрунтовні</a:t>
            </a:r>
            <a:r>
              <a:rPr b="1" i="1" lang="en-US" sz="2000">
                <a:latin typeface="Times New Roman"/>
                <a:ea typeface="Times New Roman"/>
                <a:cs typeface="Times New Roman"/>
                <a:sym typeface="Times New Roman"/>
              </a:rPr>
              <a:t> знання англійської та німецької мов</a:t>
            </a:r>
            <a:endParaRPr b="1" i="1"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5" name="Google Shape;3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91275" y="4372625"/>
            <a:ext cx="3117376" cy="23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2"/>
          <p:cNvSpPr txBox="1"/>
          <p:nvPr/>
        </p:nvSpPr>
        <p:spPr>
          <a:xfrm>
            <a:off x="-173325" y="2416275"/>
            <a:ext cx="3181200" cy="13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Times New Roman"/>
              <a:buChar char="-"/>
            </a:pPr>
            <a:r>
              <a:rPr b="1" i="1" lang="en-US" sz="1900">
                <a:latin typeface="Times New Roman"/>
                <a:ea typeface="Times New Roman"/>
                <a:cs typeface="Times New Roman"/>
                <a:sym typeface="Times New Roman"/>
              </a:rPr>
              <a:t>перспективи працевлаштування за фахом в Україні та закордоном</a:t>
            </a:r>
            <a:endParaRPr b="1" i="1" sz="1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" name="Google Shape;37;p2"/>
          <p:cNvSpPr txBox="1"/>
          <p:nvPr/>
        </p:nvSpPr>
        <p:spPr>
          <a:xfrm>
            <a:off x="5891275" y="1594225"/>
            <a:ext cx="2827500" cy="14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" name="Google Shape;38;p2"/>
          <p:cNvPicPr preferRelativeResize="0"/>
          <p:nvPr/>
        </p:nvPicPr>
        <p:blipFill rotWithShape="1">
          <a:blip r:embed="rId7">
            <a:alphaModFix/>
          </a:blip>
          <a:srcRect b="0" l="7706" r="0" t="0"/>
          <a:stretch/>
        </p:blipFill>
        <p:spPr>
          <a:xfrm>
            <a:off x="3579400" y="4646100"/>
            <a:ext cx="2455875" cy="1767024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2"/>
          <p:cNvSpPr txBox="1"/>
          <p:nvPr/>
        </p:nvSpPr>
        <p:spPr>
          <a:xfrm>
            <a:off x="1579150" y="3799875"/>
            <a:ext cx="3744900" cy="8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-"/>
            </a:pPr>
            <a:r>
              <a:rPr b="1" i="1" lang="en-US" sz="2100">
                <a:latin typeface="Times New Roman"/>
                <a:ea typeface="Times New Roman"/>
                <a:cs typeface="Times New Roman"/>
                <a:sym typeface="Times New Roman"/>
              </a:rPr>
              <a:t>високо</a:t>
            </a:r>
            <a:r>
              <a:rPr b="1" i="1" lang="en-US" sz="2100">
                <a:latin typeface="Times New Roman"/>
                <a:ea typeface="Times New Roman"/>
                <a:cs typeface="Times New Roman"/>
                <a:sym typeface="Times New Roman"/>
              </a:rPr>
              <a:t>кваліфікованих викладачів</a:t>
            </a:r>
            <a:endParaRPr b="1" i="1" sz="2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3399" y="107275"/>
            <a:ext cx="1579150" cy="1618618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3"/>
          <p:cNvSpPr txBox="1"/>
          <p:nvPr/>
        </p:nvSpPr>
        <p:spPr>
          <a:xfrm>
            <a:off x="0" y="180475"/>
            <a:ext cx="7594800" cy="13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latin typeface="Times New Roman"/>
                <a:ea typeface="Times New Roman"/>
                <a:cs typeface="Times New Roman"/>
                <a:sym typeface="Times New Roman"/>
              </a:rPr>
              <a:t>Наші студенти є </a:t>
            </a:r>
            <a:r>
              <a:rPr b="1" lang="en-US" sz="2300">
                <a:latin typeface="Times New Roman"/>
                <a:ea typeface="Times New Roman"/>
                <a:cs typeface="Times New Roman"/>
                <a:sym typeface="Times New Roman"/>
              </a:rPr>
              <a:t>активними учасниками </a:t>
            </a:r>
            <a:endParaRPr b="1"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latin typeface="Times New Roman"/>
                <a:ea typeface="Times New Roman"/>
                <a:cs typeface="Times New Roman"/>
                <a:sym typeface="Times New Roman"/>
              </a:rPr>
              <a:t>студентських наукових конференцій, олімпіад, </a:t>
            </a:r>
            <a:endParaRPr b="1"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latin typeface="Times New Roman"/>
                <a:ea typeface="Times New Roman"/>
                <a:cs typeface="Times New Roman"/>
                <a:sym typeface="Times New Roman"/>
              </a:rPr>
              <a:t>Всеукраїнських конкурсів студентських </a:t>
            </a:r>
            <a:endParaRPr b="1"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latin typeface="Times New Roman"/>
                <a:ea typeface="Times New Roman"/>
                <a:cs typeface="Times New Roman"/>
                <a:sym typeface="Times New Roman"/>
              </a:rPr>
              <a:t>наукових робіт,</a:t>
            </a:r>
            <a:endParaRPr b="1" sz="2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6" name="Google Shape;46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451" y="5188669"/>
            <a:ext cx="2016529" cy="1512381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3"/>
          <p:cNvSpPr txBox="1"/>
          <p:nvPr/>
        </p:nvSpPr>
        <p:spPr>
          <a:xfrm>
            <a:off x="2331100" y="4587100"/>
            <a:ext cx="73392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latin typeface="Times New Roman"/>
                <a:ea typeface="Times New Roman"/>
                <a:cs typeface="Times New Roman"/>
                <a:sym typeface="Times New Roman"/>
              </a:rPr>
              <a:t>а також з</a:t>
            </a:r>
            <a:r>
              <a:rPr b="1" lang="en-US" sz="2200">
                <a:latin typeface="Times New Roman"/>
                <a:ea typeface="Times New Roman"/>
                <a:cs typeface="Times New Roman"/>
                <a:sym typeface="Times New Roman"/>
              </a:rPr>
              <a:t>аймаються науковими дослідженнями </a:t>
            </a:r>
            <a:endParaRPr b="1"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latin typeface="Times New Roman"/>
                <a:ea typeface="Times New Roman"/>
                <a:cs typeface="Times New Roman"/>
                <a:sym typeface="Times New Roman"/>
              </a:rPr>
              <a:t>в сучасній бібліотеці та </a:t>
            </a:r>
            <a:endParaRPr b="1"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latin typeface="Times New Roman"/>
                <a:ea typeface="Times New Roman"/>
                <a:cs typeface="Times New Roman"/>
                <a:sym typeface="Times New Roman"/>
              </a:rPr>
              <a:t>комп’ютерних класах</a:t>
            </a:r>
            <a:endParaRPr b="1" sz="2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07827" y="1564075"/>
            <a:ext cx="1579147" cy="224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119971">
            <a:off x="4664249" y="1660875"/>
            <a:ext cx="2016522" cy="144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 rotWithShape="1">
          <a:blip r:embed="rId7">
            <a:alphaModFix/>
          </a:blip>
          <a:srcRect b="7605" l="10358" r="32820" t="24246"/>
          <a:stretch/>
        </p:blipFill>
        <p:spPr>
          <a:xfrm>
            <a:off x="5932077" y="2628763"/>
            <a:ext cx="2372323" cy="1600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0450" y="2994825"/>
            <a:ext cx="1579149" cy="2105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62100" y="5293953"/>
            <a:ext cx="1844814" cy="1383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3"/>
          <p:cNvPicPr preferRelativeResize="0"/>
          <p:nvPr/>
        </p:nvPicPr>
        <p:blipFill rotWithShape="1">
          <a:blip r:embed="rId10">
            <a:alphaModFix/>
          </a:blip>
          <a:srcRect b="15419" l="0" r="0" t="0"/>
          <a:stretch/>
        </p:blipFill>
        <p:spPr>
          <a:xfrm rot="34">
            <a:off x="5535236" y="5382105"/>
            <a:ext cx="1226865" cy="1383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"/>
          <p:cNvSpPr txBox="1"/>
          <p:nvPr/>
        </p:nvSpPr>
        <p:spPr>
          <a:xfrm>
            <a:off x="6011862" y="6129337"/>
            <a:ext cx="1044575" cy="33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3399" y="107275"/>
            <a:ext cx="1579150" cy="1618618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/>
          <p:nvPr/>
        </p:nvSpPr>
        <p:spPr>
          <a:xfrm>
            <a:off x="154200" y="406050"/>
            <a:ext cx="73392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u="sng">
                <a:latin typeface="Times New Roman"/>
                <a:ea typeface="Times New Roman"/>
                <a:cs typeface="Times New Roman"/>
                <a:sym typeface="Times New Roman"/>
              </a:rPr>
              <a:t>Також на тебе чекатимуть:</a:t>
            </a:r>
            <a:endParaRPr b="1" sz="2400" u="sng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 u="sng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-"/>
            </a:pPr>
            <a:r>
              <a:rPr b="1" lang="en-US" sz="2400">
                <a:latin typeface="Times New Roman"/>
                <a:ea typeface="Times New Roman"/>
                <a:cs typeface="Times New Roman"/>
                <a:sym typeface="Times New Roman"/>
              </a:rPr>
              <a:t>перекладацька </a:t>
            </a:r>
            <a:endParaRPr b="1"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Times New Roman"/>
                <a:ea typeface="Times New Roman"/>
                <a:cs typeface="Times New Roman"/>
                <a:sym typeface="Times New Roman"/>
              </a:rPr>
              <a:t>практика на виробництві</a:t>
            </a:r>
            <a:endParaRPr b="1"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1" name="Google Shape;61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7775" y="107282"/>
            <a:ext cx="2775624" cy="208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34450" y="1549525"/>
            <a:ext cx="3127600" cy="23457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4"/>
          <p:cNvSpPr txBox="1"/>
          <p:nvPr/>
        </p:nvSpPr>
        <p:spPr>
          <a:xfrm>
            <a:off x="214375" y="2050525"/>
            <a:ext cx="73392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-"/>
            </a:pPr>
            <a:r>
              <a:rPr b="1" i="1" lang="en-US" sz="2400">
                <a:latin typeface="Times New Roman"/>
                <a:ea typeface="Times New Roman"/>
                <a:cs typeface="Times New Roman"/>
                <a:sym typeface="Times New Roman"/>
              </a:rPr>
              <a:t>зустрічі з потенційними </a:t>
            </a:r>
            <a:endParaRPr b="1" i="1"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latin typeface="Times New Roman"/>
                <a:ea typeface="Times New Roman"/>
                <a:cs typeface="Times New Roman"/>
                <a:sym typeface="Times New Roman"/>
              </a:rPr>
              <a:t>роботодавцями</a:t>
            </a:r>
            <a:endParaRPr b="1" i="1"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" name="Google Shape;64;p4"/>
          <p:cNvSpPr txBox="1"/>
          <p:nvPr/>
        </p:nvSpPr>
        <p:spPr>
          <a:xfrm>
            <a:off x="3338775" y="5128475"/>
            <a:ext cx="32637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-"/>
            </a:pPr>
            <a:r>
              <a:rPr b="1" i="1" lang="en-US" sz="2400">
                <a:latin typeface="Times New Roman"/>
                <a:ea typeface="Times New Roman"/>
                <a:cs typeface="Times New Roman"/>
                <a:sym typeface="Times New Roman"/>
              </a:rPr>
              <a:t>а також цікаве </a:t>
            </a:r>
            <a:endParaRPr b="1" i="1"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latin typeface="Times New Roman"/>
                <a:ea typeface="Times New Roman"/>
                <a:cs typeface="Times New Roman"/>
                <a:sym typeface="Times New Roman"/>
              </a:rPr>
              <a:t>студентське </a:t>
            </a:r>
            <a:endParaRPr b="1" i="1"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latin typeface="Times New Roman"/>
                <a:ea typeface="Times New Roman"/>
                <a:cs typeface="Times New Roman"/>
                <a:sym typeface="Times New Roman"/>
              </a:rPr>
              <a:t>дозвілля </a:t>
            </a:r>
            <a:endParaRPr b="1" i="1"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5" name="Google Shape;65;p4"/>
          <p:cNvPicPr preferRelativeResize="0"/>
          <p:nvPr/>
        </p:nvPicPr>
        <p:blipFill rotWithShape="1">
          <a:blip r:embed="rId6">
            <a:alphaModFix/>
          </a:blip>
          <a:srcRect b="0" l="0" r="0" t="4534"/>
          <a:stretch/>
        </p:blipFill>
        <p:spPr>
          <a:xfrm>
            <a:off x="6378725" y="4707350"/>
            <a:ext cx="2552700" cy="191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4200" y="2976750"/>
            <a:ext cx="2775611" cy="20817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4"/>
          <p:cNvSpPr txBox="1"/>
          <p:nvPr/>
        </p:nvSpPr>
        <p:spPr>
          <a:xfrm>
            <a:off x="2940150" y="2927625"/>
            <a:ext cx="3263700" cy="14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-"/>
            </a:pPr>
            <a:r>
              <a:rPr b="1" lang="en-US" sz="2100">
                <a:latin typeface="Times New Roman"/>
                <a:ea typeface="Times New Roman"/>
                <a:cs typeface="Times New Roman"/>
                <a:sym typeface="Times New Roman"/>
              </a:rPr>
              <a:t>можливість </a:t>
            </a:r>
            <a:r>
              <a:rPr b="1" lang="en-US" sz="2100">
                <a:latin typeface="Times New Roman"/>
                <a:ea typeface="Times New Roman"/>
                <a:cs typeface="Times New Roman"/>
                <a:sym typeface="Times New Roman"/>
              </a:rPr>
              <a:t>волонтерства </a:t>
            </a:r>
            <a:endParaRPr b="1"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latin typeface="Times New Roman"/>
                <a:ea typeface="Times New Roman"/>
                <a:cs typeface="Times New Roman"/>
                <a:sym typeface="Times New Roman"/>
              </a:rPr>
              <a:t>на перекладацьких конференціях</a:t>
            </a:r>
            <a:endParaRPr b="1"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latin typeface="Times New Roman"/>
                <a:ea typeface="Times New Roman"/>
                <a:cs typeface="Times New Roman"/>
                <a:sym typeface="Times New Roman"/>
              </a:rPr>
              <a:t>UTICamp</a:t>
            </a:r>
            <a:endParaRPr b="1" sz="2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8" name="Google Shape;68;p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84945" y="5128474"/>
            <a:ext cx="2437031" cy="161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"/>
          <p:cNvSpPr txBox="1"/>
          <p:nvPr/>
        </p:nvSpPr>
        <p:spPr>
          <a:xfrm>
            <a:off x="1210725" y="3429000"/>
            <a:ext cx="73392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Times New Roman"/>
                <a:ea typeface="Times New Roman"/>
                <a:cs typeface="Times New Roman"/>
                <a:sym typeface="Times New Roman"/>
              </a:rPr>
              <a:t>Завітай до нас на сайт за посиланням </a:t>
            </a:r>
            <a:endParaRPr b="1"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https://nmetau.edu.ua/ua/mdiv/i2016/p3653</a:t>
            </a:r>
            <a:endParaRPr b="1"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Times New Roman"/>
                <a:ea typeface="Times New Roman"/>
                <a:cs typeface="Times New Roman"/>
                <a:sym typeface="Times New Roman"/>
              </a:rPr>
              <a:t> та дізнайся більше </a:t>
            </a: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 вступ на освітню програму                      “Переклад з англійської мови”</a:t>
            </a:r>
            <a:endParaRPr b="1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</a:t>
            </a:r>
            <a:endParaRPr b="1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МИ ЧЕКАЄМО САМЕ НА ТЕБЕ!</a:t>
            </a:r>
            <a:endParaRPr b="1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" name="Google Shape;74;p5"/>
          <p:cNvSpPr txBox="1"/>
          <p:nvPr/>
        </p:nvSpPr>
        <p:spPr>
          <a:xfrm>
            <a:off x="706825" y="300775"/>
            <a:ext cx="8196600" cy="29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latin typeface="Times New Roman"/>
                <a:ea typeface="Times New Roman"/>
                <a:cs typeface="Times New Roman"/>
                <a:sym typeface="Times New Roman"/>
              </a:rPr>
              <a:t>Обираючи професію перекладача, </a:t>
            </a:r>
            <a:endParaRPr b="1" sz="3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latin typeface="Times New Roman"/>
                <a:ea typeface="Times New Roman"/>
                <a:cs typeface="Times New Roman"/>
                <a:sym typeface="Times New Roman"/>
              </a:rPr>
              <a:t>ти обираєш своє успішне майбутнє!</a:t>
            </a:r>
            <a:r>
              <a:rPr b="1" lang="en-US" sz="40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 sz="4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5" name="Google Shape;75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2424" y="1957125"/>
            <a:ext cx="1579150" cy="1618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5"/>
          <p:cNvPicPr preferRelativeResize="0"/>
          <p:nvPr/>
        </p:nvPicPr>
        <p:blipFill rotWithShape="1">
          <a:blip r:embed="rId5">
            <a:alphaModFix/>
          </a:blip>
          <a:srcRect b="0" l="0" r="0" t="24936"/>
          <a:stretch/>
        </p:blipFill>
        <p:spPr>
          <a:xfrm rot="-1548596">
            <a:off x="198700" y="2115349"/>
            <a:ext cx="2734125" cy="153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5"/>
          <p:cNvPicPr preferRelativeResize="0"/>
          <p:nvPr/>
        </p:nvPicPr>
        <p:blipFill rotWithShape="1">
          <a:blip r:embed="rId6">
            <a:alphaModFix/>
          </a:blip>
          <a:srcRect b="0" l="0" r="11190" t="16534"/>
          <a:stretch/>
        </p:blipFill>
        <p:spPr>
          <a:xfrm>
            <a:off x="5751525" y="1819775"/>
            <a:ext cx="2685626" cy="189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Оформление по умолчанию">
  <a:themeElements>
    <a:clrScheme name="Оформление по умолчанию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D9"/>
      </a:accent3>
      <a:accent4>
        <a:srgbClr val="FFFFF7"/>
      </a:accent4>
      <a:accent5>
        <a:srgbClr val="33CCCC"/>
      </a:accent5>
      <a:accent6>
        <a:srgbClr val="FFFFD9"/>
      </a:accent6>
      <a:hlink>
        <a:srgbClr val="FF5050"/>
      </a:hlink>
      <a:folHlink>
        <a:srgbClr val="FF99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1601-01-01T00:00:00Z</dcterms:created>
  <dc:creator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